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7" r:id="rId8"/>
    <p:sldId id="268" r:id="rId9"/>
    <p:sldId id="262" r:id="rId10"/>
    <p:sldId id="263" r:id="rId11"/>
    <p:sldId id="264"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31"/>
  </p:normalViewPr>
  <p:slideViewPr>
    <p:cSldViewPr snapToGrid="0" snapToObjects="1">
      <p:cViewPr varScale="1">
        <p:scale>
          <a:sx n="104" d="100"/>
          <a:sy n="104" d="100"/>
        </p:scale>
        <p:origin x="232"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3/18/21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3/18/21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3/18/21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3/18/21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3/18/21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3/18/21</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6AD83-700D-8B47-8C6D-DD165CA73F3A}"/>
              </a:ext>
            </a:extLst>
          </p:cNvPr>
          <p:cNvSpPr>
            <a:spLocks noGrp="1"/>
          </p:cNvSpPr>
          <p:nvPr>
            <p:ph type="ctrTitle"/>
          </p:nvPr>
        </p:nvSpPr>
        <p:spPr/>
        <p:txBody>
          <a:bodyPr/>
          <a:lstStyle/>
          <a:p>
            <a:r>
              <a:rPr lang="en-US" altLang="zh-CN" dirty="0"/>
              <a:t>Face</a:t>
            </a:r>
            <a:r>
              <a:rPr lang="zh-CN" altLang="en-US" dirty="0"/>
              <a:t> </a:t>
            </a:r>
            <a:r>
              <a:rPr lang="en-US" altLang="zh-CN" dirty="0"/>
              <a:t>MASK</a:t>
            </a:r>
            <a:r>
              <a:rPr lang="zh-CN" altLang="en-US" dirty="0"/>
              <a:t> </a:t>
            </a:r>
            <a:r>
              <a:rPr lang="en-US" altLang="zh-CN" dirty="0" err="1"/>
              <a:t>DEtector</a:t>
            </a:r>
            <a:br>
              <a:rPr lang="en-US" altLang="zh-CN" dirty="0"/>
            </a:br>
            <a:endParaRPr lang="en-CN" dirty="0"/>
          </a:p>
        </p:txBody>
      </p:sp>
    </p:spTree>
    <p:extLst>
      <p:ext uri="{BB962C8B-B14F-4D97-AF65-F5344CB8AC3E}">
        <p14:creationId xmlns:p14="http://schemas.microsoft.com/office/powerpoint/2010/main" val="621851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7DB8EF9-5F30-514B-84F7-E6747A02F06E}"/>
              </a:ext>
            </a:extLst>
          </p:cNvPr>
          <p:cNvSpPr txBox="1"/>
          <p:nvPr/>
        </p:nvSpPr>
        <p:spPr>
          <a:xfrm>
            <a:off x="1083365" y="1162878"/>
            <a:ext cx="5536096" cy="707886"/>
          </a:xfrm>
          <a:prstGeom prst="rect">
            <a:avLst/>
          </a:prstGeom>
          <a:noFill/>
        </p:spPr>
        <p:txBody>
          <a:bodyPr wrap="square" rtlCol="0">
            <a:spAutoFit/>
          </a:bodyPr>
          <a:lstStyle/>
          <a:p>
            <a:r>
              <a:rPr lang="en-US" altLang="zh-CN" sz="4000" dirty="0"/>
              <a:t>Milestones</a:t>
            </a:r>
            <a:endParaRPr lang="en-US" sz="4000" dirty="0"/>
          </a:p>
        </p:txBody>
      </p:sp>
      <p:pic>
        <p:nvPicPr>
          <p:cNvPr id="8" name="Picture 7" descr="Table&#10;&#10;Description automatically generated">
            <a:extLst>
              <a:ext uri="{FF2B5EF4-FFF2-40B4-BE49-F238E27FC236}">
                <a16:creationId xmlns:a16="http://schemas.microsoft.com/office/drawing/2014/main" id="{8B9938FC-2C69-8D46-A9B9-B75C43E98C33}"/>
              </a:ext>
            </a:extLst>
          </p:cNvPr>
          <p:cNvPicPr>
            <a:picLocks noChangeAspect="1"/>
          </p:cNvPicPr>
          <p:nvPr/>
        </p:nvPicPr>
        <p:blipFill>
          <a:blip r:embed="rId2"/>
          <a:stretch>
            <a:fillRect/>
          </a:stretch>
        </p:blipFill>
        <p:spPr>
          <a:xfrm>
            <a:off x="177800" y="1960262"/>
            <a:ext cx="11836400" cy="4897738"/>
          </a:xfrm>
          <a:prstGeom prst="rect">
            <a:avLst/>
          </a:prstGeom>
        </p:spPr>
      </p:pic>
    </p:spTree>
    <p:extLst>
      <p:ext uri="{BB962C8B-B14F-4D97-AF65-F5344CB8AC3E}">
        <p14:creationId xmlns:p14="http://schemas.microsoft.com/office/powerpoint/2010/main" val="3758550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8135A6A-A2BB-7E45-8D51-63159ED61D75}"/>
              </a:ext>
            </a:extLst>
          </p:cNvPr>
          <p:cNvSpPr txBox="1"/>
          <p:nvPr/>
        </p:nvSpPr>
        <p:spPr>
          <a:xfrm>
            <a:off x="1093304" y="1123122"/>
            <a:ext cx="4661453" cy="707886"/>
          </a:xfrm>
          <a:prstGeom prst="rect">
            <a:avLst/>
          </a:prstGeom>
          <a:noFill/>
        </p:spPr>
        <p:txBody>
          <a:bodyPr wrap="square" rtlCol="0">
            <a:spAutoFit/>
          </a:bodyPr>
          <a:lstStyle/>
          <a:p>
            <a:r>
              <a:rPr lang="en-US" altLang="zh-CN" sz="4000" dirty="0"/>
              <a:t>Results</a:t>
            </a:r>
            <a:endParaRPr lang="en-US" sz="4000" dirty="0"/>
          </a:p>
        </p:txBody>
      </p:sp>
      <p:pic>
        <p:nvPicPr>
          <p:cNvPr id="6" name="Picture 5" descr="A picture containing person&#10;&#10;Description automatically generated">
            <a:extLst>
              <a:ext uri="{FF2B5EF4-FFF2-40B4-BE49-F238E27FC236}">
                <a16:creationId xmlns:a16="http://schemas.microsoft.com/office/drawing/2014/main" id="{A2F26084-7010-F447-B8A1-111EDA6178FC}"/>
              </a:ext>
            </a:extLst>
          </p:cNvPr>
          <p:cNvPicPr>
            <a:picLocks noChangeAspect="1"/>
          </p:cNvPicPr>
          <p:nvPr/>
        </p:nvPicPr>
        <p:blipFill>
          <a:blip r:embed="rId2"/>
          <a:stretch>
            <a:fillRect/>
          </a:stretch>
        </p:blipFill>
        <p:spPr>
          <a:xfrm>
            <a:off x="1093304" y="2224217"/>
            <a:ext cx="6736810" cy="4232509"/>
          </a:xfrm>
          <a:prstGeom prst="rect">
            <a:avLst/>
          </a:prstGeom>
        </p:spPr>
      </p:pic>
    </p:spTree>
    <p:extLst>
      <p:ext uri="{BB962C8B-B14F-4D97-AF65-F5344CB8AC3E}">
        <p14:creationId xmlns:p14="http://schemas.microsoft.com/office/powerpoint/2010/main" val="20406747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1D4F3CB-52A0-AC4A-A101-3909B84000E4}"/>
              </a:ext>
            </a:extLst>
          </p:cNvPr>
          <p:cNvSpPr txBox="1"/>
          <p:nvPr/>
        </p:nvSpPr>
        <p:spPr>
          <a:xfrm>
            <a:off x="1093304" y="1123122"/>
            <a:ext cx="5555974" cy="707886"/>
          </a:xfrm>
          <a:prstGeom prst="rect">
            <a:avLst/>
          </a:prstGeom>
          <a:noFill/>
        </p:spPr>
        <p:txBody>
          <a:bodyPr wrap="square" rtlCol="0">
            <a:spAutoFit/>
          </a:bodyPr>
          <a:lstStyle/>
          <a:p>
            <a:r>
              <a:rPr lang="en-US" altLang="zh-CN" sz="4000" dirty="0"/>
              <a:t>Challenges</a:t>
            </a:r>
            <a:endParaRPr lang="en-US" sz="4000" dirty="0"/>
          </a:p>
        </p:txBody>
      </p:sp>
      <p:sp>
        <p:nvSpPr>
          <p:cNvPr id="5" name="TextBox 4">
            <a:extLst>
              <a:ext uri="{FF2B5EF4-FFF2-40B4-BE49-F238E27FC236}">
                <a16:creationId xmlns:a16="http://schemas.microsoft.com/office/drawing/2014/main" id="{1D21F43E-A5D4-594B-852E-886798AF48DE}"/>
              </a:ext>
            </a:extLst>
          </p:cNvPr>
          <p:cNvSpPr txBox="1"/>
          <p:nvPr/>
        </p:nvSpPr>
        <p:spPr>
          <a:xfrm>
            <a:off x="1093304" y="2508422"/>
            <a:ext cx="8402595" cy="2308324"/>
          </a:xfrm>
          <a:prstGeom prst="rect">
            <a:avLst/>
          </a:prstGeom>
          <a:noFill/>
        </p:spPr>
        <p:txBody>
          <a:bodyPr wrap="square" rtlCol="0">
            <a:spAutoFit/>
          </a:bodyPr>
          <a:lstStyle/>
          <a:p>
            <a:r>
              <a:rPr lang="en-US" sz="2400" dirty="0"/>
              <a:t>Deep</a:t>
            </a:r>
            <a:r>
              <a:rPr lang="zh-CN" altLang="en-US" sz="2400" dirty="0"/>
              <a:t> </a:t>
            </a:r>
            <a:r>
              <a:rPr lang="en-US" altLang="zh-CN" sz="2400" dirty="0"/>
              <a:t>Learning</a:t>
            </a:r>
            <a:r>
              <a:rPr lang="zh-CN" altLang="en-US" sz="2400" dirty="0"/>
              <a:t>  </a:t>
            </a:r>
            <a:r>
              <a:rPr lang="en-US" altLang="zh-CN" sz="2400" dirty="0"/>
              <a:t>is</a:t>
            </a:r>
            <a:r>
              <a:rPr lang="zh-CN" altLang="en-US" sz="2400" dirty="0"/>
              <a:t> </a:t>
            </a:r>
            <a:r>
              <a:rPr lang="en-US" altLang="zh-CN" sz="2400" dirty="0"/>
              <a:t>really</a:t>
            </a:r>
            <a:r>
              <a:rPr lang="zh-CN" altLang="en-US" sz="2400" dirty="0"/>
              <a:t> </a:t>
            </a:r>
            <a:r>
              <a:rPr lang="en-US" altLang="zh-CN" sz="2400" dirty="0"/>
              <a:t>a</a:t>
            </a:r>
            <a:r>
              <a:rPr lang="zh-CN" altLang="en-US" sz="2400" dirty="0"/>
              <a:t> </a:t>
            </a:r>
            <a:r>
              <a:rPr lang="en-US" altLang="zh-CN" sz="2400" dirty="0"/>
              <a:t>profound</a:t>
            </a:r>
            <a:r>
              <a:rPr lang="zh-CN" altLang="en-US" sz="2400" dirty="0"/>
              <a:t> </a:t>
            </a:r>
            <a:r>
              <a:rPr lang="en-US" altLang="zh-CN" sz="2400" dirty="0"/>
              <a:t>area,</a:t>
            </a:r>
            <a:r>
              <a:rPr lang="zh-CN" altLang="en-US" sz="2400" dirty="0"/>
              <a:t> </a:t>
            </a:r>
            <a:r>
              <a:rPr lang="en-US" altLang="zh-CN" sz="2400" dirty="0"/>
              <a:t>Even if I spend a long time studying it, I can only apply it simply, but I can’t fully understand its principle.</a:t>
            </a:r>
            <a:r>
              <a:rPr lang="zh-CN" altLang="en-US" sz="2400" dirty="0"/>
              <a:t> </a:t>
            </a:r>
            <a:r>
              <a:rPr lang="en-US" altLang="zh-CN" sz="2400" dirty="0"/>
              <a:t>It requires you to have a high level of statistics and linear algebra,</a:t>
            </a:r>
            <a:r>
              <a:rPr lang="zh-CN" altLang="en-US" sz="2400" dirty="0"/>
              <a:t> </a:t>
            </a:r>
            <a:r>
              <a:rPr lang="en-US" altLang="zh-CN" sz="2400" dirty="0"/>
              <a:t>some</a:t>
            </a:r>
            <a:r>
              <a:rPr lang="zh-CN" altLang="en-US" sz="2400" dirty="0"/>
              <a:t> </a:t>
            </a:r>
            <a:r>
              <a:rPr lang="en-US" altLang="zh-CN" sz="2400" dirty="0"/>
              <a:t>of</a:t>
            </a:r>
            <a:r>
              <a:rPr lang="zh-CN" altLang="en-US" sz="2400" dirty="0"/>
              <a:t> </a:t>
            </a:r>
            <a:r>
              <a:rPr lang="en-US" altLang="zh-CN" sz="2400" dirty="0"/>
              <a:t>the</a:t>
            </a:r>
            <a:r>
              <a:rPr lang="zh-CN" altLang="en-US" sz="2400" dirty="0"/>
              <a:t> </a:t>
            </a:r>
            <a:r>
              <a:rPr lang="en-US" altLang="zh-CN" sz="2400" dirty="0"/>
              <a:t>technology</a:t>
            </a:r>
            <a:r>
              <a:rPr lang="zh-CN" altLang="en-US" sz="2400" dirty="0"/>
              <a:t> </a:t>
            </a:r>
            <a:r>
              <a:rPr lang="en-US" altLang="zh-CN" sz="2400" dirty="0"/>
              <a:t>I</a:t>
            </a:r>
            <a:r>
              <a:rPr lang="zh-CN" altLang="en-US" sz="2400" dirty="0"/>
              <a:t> </a:t>
            </a:r>
            <a:r>
              <a:rPr lang="en-US" altLang="zh-CN" sz="2400" dirty="0"/>
              <a:t>researched</a:t>
            </a:r>
            <a:r>
              <a:rPr lang="zh-CN" altLang="en-US" sz="2400" dirty="0"/>
              <a:t> </a:t>
            </a:r>
            <a:r>
              <a:rPr lang="en-US" altLang="zh-CN" sz="2400" dirty="0"/>
              <a:t>I</a:t>
            </a:r>
            <a:r>
              <a:rPr lang="zh-CN" altLang="en-US" sz="2400" dirty="0"/>
              <a:t> </a:t>
            </a:r>
            <a:r>
              <a:rPr lang="en-US" altLang="zh-CN" sz="2400" dirty="0"/>
              <a:t>didn’t</a:t>
            </a:r>
            <a:r>
              <a:rPr lang="zh-CN" altLang="en-US" sz="2400" dirty="0"/>
              <a:t> </a:t>
            </a:r>
            <a:r>
              <a:rPr lang="en-US" altLang="zh-CN" sz="2400" dirty="0"/>
              <a:t>apply</a:t>
            </a:r>
            <a:r>
              <a:rPr lang="zh-CN" altLang="en-US" sz="2400" dirty="0"/>
              <a:t> </a:t>
            </a:r>
            <a:r>
              <a:rPr lang="en-US" altLang="zh-CN" sz="2400" dirty="0"/>
              <a:t>on</a:t>
            </a:r>
            <a:r>
              <a:rPr lang="zh-CN" altLang="en-US" sz="2400" dirty="0"/>
              <a:t> </a:t>
            </a:r>
            <a:r>
              <a:rPr lang="en-US" altLang="zh-CN" sz="2400" dirty="0"/>
              <a:t>my</a:t>
            </a:r>
            <a:r>
              <a:rPr lang="zh-CN" altLang="en-US" sz="2400" dirty="0"/>
              <a:t> </a:t>
            </a:r>
            <a:r>
              <a:rPr lang="en-US" altLang="zh-CN" sz="2400" dirty="0" err="1"/>
              <a:t>progrom</a:t>
            </a:r>
            <a:r>
              <a:rPr lang="en-US" altLang="zh-CN" sz="2400" dirty="0"/>
              <a:t>,</a:t>
            </a:r>
            <a:r>
              <a:rPr lang="zh-CN" altLang="en-US" sz="2400" dirty="0"/>
              <a:t> </a:t>
            </a:r>
            <a:r>
              <a:rPr lang="en-US" altLang="zh-CN" sz="2400" dirty="0"/>
              <a:t>because</a:t>
            </a:r>
            <a:r>
              <a:rPr lang="zh-CN" altLang="en-US" sz="2400" dirty="0"/>
              <a:t> </a:t>
            </a:r>
            <a:r>
              <a:rPr lang="en-US" altLang="zh-CN" sz="2400" dirty="0"/>
              <a:t>they</a:t>
            </a:r>
            <a:r>
              <a:rPr lang="zh-CN" altLang="en-US" sz="2400" dirty="0"/>
              <a:t> </a:t>
            </a:r>
            <a:r>
              <a:rPr lang="en-US" altLang="zh-CN" sz="2400" dirty="0"/>
              <a:t>are</a:t>
            </a:r>
            <a:r>
              <a:rPr lang="zh-CN" altLang="en-US" sz="2400" dirty="0"/>
              <a:t> </a:t>
            </a:r>
            <a:r>
              <a:rPr lang="en-US" altLang="zh-CN" sz="2400" dirty="0"/>
              <a:t>too</a:t>
            </a:r>
            <a:r>
              <a:rPr lang="zh-CN" altLang="en-US" sz="2400" dirty="0"/>
              <a:t> </a:t>
            </a:r>
            <a:r>
              <a:rPr lang="en-US" altLang="zh-CN" sz="2400" dirty="0"/>
              <a:t>difficult,</a:t>
            </a:r>
            <a:r>
              <a:rPr lang="zh-CN" altLang="en-US" sz="2400" dirty="0"/>
              <a:t> </a:t>
            </a:r>
            <a:r>
              <a:rPr lang="en-US" altLang="zh-CN" sz="2400" dirty="0"/>
              <a:t>so</a:t>
            </a:r>
            <a:r>
              <a:rPr lang="zh-CN" altLang="en-US" sz="2400" dirty="0"/>
              <a:t> </a:t>
            </a:r>
            <a:r>
              <a:rPr lang="en-US" altLang="zh-CN" sz="2400" dirty="0"/>
              <a:t>I</a:t>
            </a:r>
            <a:r>
              <a:rPr lang="zh-CN" altLang="en-US" sz="2400" dirty="0"/>
              <a:t> </a:t>
            </a:r>
            <a:r>
              <a:rPr lang="en-US" altLang="zh-CN" sz="2400" dirty="0"/>
              <a:t>cannot</a:t>
            </a:r>
            <a:r>
              <a:rPr lang="zh-CN" altLang="en-US" sz="2400" dirty="0"/>
              <a:t> </a:t>
            </a:r>
            <a:r>
              <a:rPr lang="en-US" altLang="zh-CN" sz="2400" dirty="0"/>
              <a:t>apply</a:t>
            </a:r>
            <a:r>
              <a:rPr lang="zh-CN" altLang="en-US" sz="2400" dirty="0"/>
              <a:t> </a:t>
            </a:r>
            <a:r>
              <a:rPr lang="en-US" altLang="zh-CN" sz="2400" dirty="0"/>
              <a:t>it</a:t>
            </a:r>
            <a:r>
              <a:rPr lang="zh-CN" altLang="en-US" sz="2400" dirty="0"/>
              <a:t> </a:t>
            </a:r>
            <a:r>
              <a:rPr lang="en-US" altLang="zh-CN" sz="2400"/>
              <a:t>on</a:t>
            </a:r>
            <a:r>
              <a:rPr lang="zh-CN" altLang="en-US" sz="2400"/>
              <a:t> </a:t>
            </a:r>
            <a:r>
              <a:rPr lang="en-US" altLang="zh-CN" sz="2400" dirty="0"/>
              <a:t>my</a:t>
            </a:r>
            <a:r>
              <a:rPr lang="zh-CN" altLang="en-US" sz="2400" dirty="0"/>
              <a:t> </a:t>
            </a:r>
            <a:r>
              <a:rPr lang="en-US" altLang="zh-CN" sz="2400" dirty="0"/>
              <a:t>project.</a:t>
            </a:r>
            <a:endParaRPr lang="en-US" sz="2400" dirty="0"/>
          </a:p>
        </p:txBody>
      </p:sp>
    </p:spTree>
    <p:extLst>
      <p:ext uri="{BB962C8B-B14F-4D97-AF65-F5344CB8AC3E}">
        <p14:creationId xmlns:p14="http://schemas.microsoft.com/office/powerpoint/2010/main" val="1307615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54462-5A23-1941-B103-286E5C922191}"/>
              </a:ext>
            </a:extLst>
          </p:cNvPr>
          <p:cNvSpPr>
            <a:spLocks noGrp="1"/>
          </p:cNvSpPr>
          <p:nvPr>
            <p:ph type="title"/>
          </p:nvPr>
        </p:nvSpPr>
        <p:spPr>
          <a:xfrm>
            <a:off x="744809" y="2511641"/>
            <a:ext cx="10364451" cy="1596177"/>
          </a:xfrm>
        </p:spPr>
        <p:txBody>
          <a:bodyPr>
            <a:normAutofit/>
          </a:bodyPr>
          <a:lstStyle/>
          <a:p>
            <a:r>
              <a:rPr lang="en-US" altLang="zh-CN" sz="5400" dirty="0"/>
              <a:t>Thank</a:t>
            </a:r>
            <a:r>
              <a:rPr lang="zh-CN" altLang="en-US" sz="5400" dirty="0"/>
              <a:t> </a:t>
            </a:r>
            <a:r>
              <a:rPr lang="en-US" altLang="zh-CN" sz="5400" dirty="0"/>
              <a:t>you</a:t>
            </a:r>
            <a:endParaRPr lang="en-US" sz="5400" dirty="0"/>
          </a:p>
        </p:txBody>
      </p:sp>
    </p:spTree>
    <p:extLst>
      <p:ext uri="{BB962C8B-B14F-4D97-AF65-F5344CB8AC3E}">
        <p14:creationId xmlns:p14="http://schemas.microsoft.com/office/powerpoint/2010/main" val="767627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4DC7D-8203-7F48-A857-3BD0E576B427}"/>
              </a:ext>
            </a:extLst>
          </p:cNvPr>
          <p:cNvSpPr>
            <a:spLocks noGrp="1"/>
          </p:cNvSpPr>
          <p:nvPr>
            <p:ph type="title"/>
          </p:nvPr>
        </p:nvSpPr>
        <p:spPr>
          <a:xfrm>
            <a:off x="-2873034" y="469430"/>
            <a:ext cx="10364451" cy="1596177"/>
          </a:xfrm>
        </p:spPr>
        <p:txBody>
          <a:bodyPr>
            <a:normAutofit/>
          </a:bodyPr>
          <a:lstStyle/>
          <a:p>
            <a:r>
              <a:rPr lang="en-US" altLang="zh-CN" sz="4000" dirty="0"/>
              <a:t>Team</a:t>
            </a:r>
            <a:r>
              <a:rPr lang="zh-CN" altLang="en-US" sz="4000" dirty="0"/>
              <a:t> </a:t>
            </a:r>
            <a:r>
              <a:rPr lang="en-US" altLang="zh-CN" sz="4000" dirty="0"/>
              <a:t>Member</a:t>
            </a:r>
            <a:endParaRPr lang="en-CN" sz="4000" dirty="0"/>
          </a:p>
        </p:txBody>
      </p:sp>
      <p:sp>
        <p:nvSpPr>
          <p:cNvPr id="4" name="TextBox 3">
            <a:extLst>
              <a:ext uri="{FF2B5EF4-FFF2-40B4-BE49-F238E27FC236}">
                <a16:creationId xmlns:a16="http://schemas.microsoft.com/office/drawing/2014/main" id="{9EF2304F-7CF7-7948-B3D3-877642DF220E}"/>
              </a:ext>
            </a:extLst>
          </p:cNvPr>
          <p:cNvSpPr txBox="1"/>
          <p:nvPr/>
        </p:nvSpPr>
        <p:spPr>
          <a:xfrm>
            <a:off x="913774" y="4224130"/>
            <a:ext cx="5705061" cy="461665"/>
          </a:xfrm>
          <a:prstGeom prst="rect">
            <a:avLst/>
          </a:prstGeom>
          <a:noFill/>
        </p:spPr>
        <p:txBody>
          <a:bodyPr wrap="square" rtlCol="0">
            <a:spAutoFit/>
          </a:bodyPr>
          <a:lstStyle/>
          <a:p>
            <a:r>
              <a:rPr lang="en-US" altLang="zh-CN" sz="2400" dirty="0"/>
              <a:t>Advisor</a:t>
            </a:r>
            <a:r>
              <a:rPr lang="en-US" altLang="zh-CN" dirty="0"/>
              <a:t>:</a:t>
            </a:r>
            <a:r>
              <a:rPr lang="zh-CN" altLang="en-US" dirty="0"/>
              <a:t> </a:t>
            </a:r>
            <a:r>
              <a:rPr lang="en-US" altLang="zh-CN" sz="2400" dirty="0"/>
              <a:t>Fred</a:t>
            </a:r>
            <a:r>
              <a:rPr lang="zh-CN" altLang="en-US" sz="2400" dirty="0"/>
              <a:t> </a:t>
            </a:r>
            <a:r>
              <a:rPr lang="en-US" altLang="zh-CN" sz="2400" dirty="0" err="1"/>
              <a:t>Annexstein</a:t>
            </a:r>
            <a:r>
              <a:rPr lang="zh-CN" altLang="en-US" sz="2400" dirty="0"/>
              <a:t> </a:t>
            </a:r>
            <a:endParaRPr lang="en-US" sz="2400" dirty="0"/>
          </a:p>
        </p:txBody>
      </p:sp>
      <p:sp>
        <p:nvSpPr>
          <p:cNvPr id="6" name="Content Placeholder 5">
            <a:extLst>
              <a:ext uri="{FF2B5EF4-FFF2-40B4-BE49-F238E27FC236}">
                <a16:creationId xmlns:a16="http://schemas.microsoft.com/office/drawing/2014/main" id="{6251E7E1-01F6-194E-B36C-8194FD1E67E2}"/>
              </a:ext>
            </a:extLst>
          </p:cNvPr>
          <p:cNvSpPr>
            <a:spLocks noGrp="1"/>
          </p:cNvSpPr>
          <p:nvPr>
            <p:ph sz="quarter" idx="13"/>
          </p:nvPr>
        </p:nvSpPr>
        <p:spPr>
          <a:xfrm>
            <a:off x="913774" y="2812774"/>
            <a:ext cx="10363826" cy="461665"/>
          </a:xfrm>
        </p:spPr>
        <p:txBody>
          <a:bodyPr/>
          <a:lstStyle/>
          <a:p>
            <a:endParaRPr lang="en-US" dirty="0"/>
          </a:p>
          <a:p>
            <a:endParaRPr lang="en-US" dirty="0"/>
          </a:p>
        </p:txBody>
      </p:sp>
      <p:sp>
        <p:nvSpPr>
          <p:cNvPr id="7" name="TextBox 6">
            <a:extLst>
              <a:ext uri="{FF2B5EF4-FFF2-40B4-BE49-F238E27FC236}">
                <a16:creationId xmlns:a16="http://schemas.microsoft.com/office/drawing/2014/main" id="{4B63F000-A051-C24E-9F95-90B695A9439F}"/>
              </a:ext>
            </a:extLst>
          </p:cNvPr>
          <p:cNvSpPr txBox="1"/>
          <p:nvPr/>
        </p:nvSpPr>
        <p:spPr>
          <a:xfrm>
            <a:off x="913774" y="2452371"/>
            <a:ext cx="5426765" cy="461665"/>
          </a:xfrm>
          <a:prstGeom prst="rect">
            <a:avLst/>
          </a:prstGeom>
          <a:noFill/>
        </p:spPr>
        <p:txBody>
          <a:bodyPr wrap="square" rtlCol="0">
            <a:spAutoFit/>
          </a:bodyPr>
          <a:lstStyle/>
          <a:p>
            <a:r>
              <a:rPr lang="en-US" altLang="zh-CN" sz="2400" dirty="0" err="1"/>
              <a:t>Jiale</a:t>
            </a:r>
            <a:r>
              <a:rPr lang="zh-CN" altLang="en-US" sz="2400" dirty="0"/>
              <a:t> </a:t>
            </a:r>
            <a:r>
              <a:rPr lang="en-US" altLang="zh-CN" sz="2400" dirty="0"/>
              <a:t>Liu</a:t>
            </a:r>
            <a:r>
              <a:rPr lang="zh-CN" altLang="en-US" sz="2400" dirty="0"/>
              <a:t>   </a:t>
            </a:r>
            <a:r>
              <a:rPr lang="en-US" altLang="zh-CN" sz="2400" dirty="0"/>
              <a:t>(liu3jl@mail.uc.edu)</a:t>
            </a:r>
            <a:endParaRPr lang="en-US" sz="2400" dirty="0"/>
          </a:p>
        </p:txBody>
      </p:sp>
    </p:spTree>
    <p:extLst>
      <p:ext uri="{BB962C8B-B14F-4D97-AF65-F5344CB8AC3E}">
        <p14:creationId xmlns:p14="http://schemas.microsoft.com/office/powerpoint/2010/main" val="2695541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6740DBE-1BF1-1048-939F-AB78AA7A9A0A}"/>
              </a:ext>
            </a:extLst>
          </p:cNvPr>
          <p:cNvSpPr txBox="1"/>
          <p:nvPr/>
        </p:nvSpPr>
        <p:spPr>
          <a:xfrm>
            <a:off x="913774" y="882135"/>
            <a:ext cx="1404552" cy="707886"/>
          </a:xfrm>
          <a:prstGeom prst="rect">
            <a:avLst/>
          </a:prstGeom>
          <a:noFill/>
        </p:spPr>
        <p:txBody>
          <a:bodyPr wrap="none" rtlCol="0">
            <a:spAutoFit/>
          </a:bodyPr>
          <a:lstStyle/>
          <a:p>
            <a:r>
              <a:rPr lang="en-US" altLang="zh-CN" sz="4000" dirty="0"/>
              <a:t>Goals</a:t>
            </a:r>
            <a:endParaRPr lang="en-US" sz="4000" dirty="0"/>
          </a:p>
        </p:txBody>
      </p:sp>
      <p:sp>
        <p:nvSpPr>
          <p:cNvPr id="9" name="TextBox 8">
            <a:extLst>
              <a:ext uri="{FF2B5EF4-FFF2-40B4-BE49-F238E27FC236}">
                <a16:creationId xmlns:a16="http://schemas.microsoft.com/office/drawing/2014/main" id="{52C7766A-CCE0-6E48-9CF3-10CFD412086C}"/>
              </a:ext>
            </a:extLst>
          </p:cNvPr>
          <p:cNvSpPr txBox="1"/>
          <p:nvPr/>
        </p:nvSpPr>
        <p:spPr>
          <a:xfrm>
            <a:off x="913774" y="2405270"/>
            <a:ext cx="8399191" cy="2677656"/>
          </a:xfrm>
          <a:prstGeom prst="rect">
            <a:avLst/>
          </a:prstGeom>
          <a:noFill/>
        </p:spPr>
        <p:txBody>
          <a:bodyPr wrap="square" rtlCol="0">
            <a:spAutoFit/>
          </a:bodyPr>
          <a:lstStyle/>
          <a:p>
            <a:r>
              <a:rPr lang="en-US" sz="2800" dirty="0"/>
              <a:t>Based on the outbreak of the epidemic in early 2020 and the rapid spread of the new coronavirus</a:t>
            </a:r>
            <a:r>
              <a:rPr lang="en-US" altLang="zh-CN" sz="2800" dirty="0"/>
              <a:t>,</a:t>
            </a:r>
            <a:r>
              <a:rPr lang="zh-CN" altLang="en-US" sz="2800" dirty="0"/>
              <a:t> </a:t>
            </a:r>
            <a:r>
              <a:rPr lang="en-US" altLang="zh-CN" sz="2800" dirty="0"/>
              <a:t>I hope that my program can be widely used and at the same time help more public places to improve supervision work, and help people around the world to jointly control the epidemic.</a:t>
            </a:r>
            <a:endParaRPr lang="en-US" sz="2800" dirty="0"/>
          </a:p>
        </p:txBody>
      </p:sp>
    </p:spTree>
    <p:extLst>
      <p:ext uri="{BB962C8B-B14F-4D97-AF65-F5344CB8AC3E}">
        <p14:creationId xmlns:p14="http://schemas.microsoft.com/office/powerpoint/2010/main" val="2460594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1C5D23D-C544-D94E-AEA3-5453DAE86649}"/>
              </a:ext>
            </a:extLst>
          </p:cNvPr>
          <p:cNvSpPr txBox="1"/>
          <p:nvPr/>
        </p:nvSpPr>
        <p:spPr>
          <a:xfrm>
            <a:off x="924339" y="904461"/>
            <a:ext cx="5062330" cy="707886"/>
          </a:xfrm>
          <a:prstGeom prst="rect">
            <a:avLst/>
          </a:prstGeom>
          <a:noFill/>
        </p:spPr>
        <p:txBody>
          <a:bodyPr wrap="square" rtlCol="0">
            <a:spAutoFit/>
          </a:bodyPr>
          <a:lstStyle/>
          <a:p>
            <a:r>
              <a:rPr lang="en-US" altLang="zh-CN" sz="4000" dirty="0"/>
              <a:t>In</a:t>
            </a:r>
            <a:r>
              <a:rPr lang="en-US" sz="4000" dirty="0"/>
              <a:t>tellectual Merits</a:t>
            </a:r>
          </a:p>
        </p:txBody>
      </p:sp>
      <p:sp>
        <p:nvSpPr>
          <p:cNvPr id="9" name="TextBox 8">
            <a:extLst>
              <a:ext uri="{FF2B5EF4-FFF2-40B4-BE49-F238E27FC236}">
                <a16:creationId xmlns:a16="http://schemas.microsoft.com/office/drawing/2014/main" id="{30FEDF07-EC60-F04F-BEA7-53C33DDC797C}"/>
              </a:ext>
            </a:extLst>
          </p:cNvPr>
          <p:cNvSpPr txBox="1"/>
          <p:nvPr/>
        </p:nvSpPr>
        <p:spPr>
          <a:xfrm>
            <a:off x="924339" y="2415209"/>
            <a:ext cx="6788426" cy="1200329"/>
          </a:xfrm>
          <a:prstGeom prst="rect">
            <a:avLst/>
          </a:prstGeom>
          <a:noFill/>
        </p:spPr>
        <p:txBody>
          <a:bodyPr wrap="square" rtlCol="0">
            <a:spAutoFit/>
          </a:bodyPr>
          <a:lstStyle/>
          <a:p>
            <a:r>
              <a:rPr lang="en-US" sz="2400" dirty="0"/>
              <a:t>Through our face mask detection program, you can upload your own photo to detect whether you are wearing a mask</a:t>
            </a:r>
            <a:r>
              <a:rPr lang="en-US" altLang="zh-CN" sz="2400" dirty="0"/>
              <a:t>.</a:t>
            </a:r>
            <a:endParaRPr lang="en-US" sz="2400" dirty="0"/>
          </a:p>
        </p:txBody>
      </p:sp>
    </p:spTree>
    <p:extLst>
      <p:ext uri="{BB962C8B-B14F-4D97-AF65-F5344CB8AC3E}">
        <p14:creationId xmlns:p14="http://schemas.microsoft.com/office/powerpoint/2010/main" val="2860669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7777ED8-7415-3E4D-A938-75B66E8CBA1C}"/>
              </a:ext>
            </a:extLst>
          </p:cNvPr>
          <p:cNvSpPr txBox="1"/>
          <p:nvPr/>
        </p:nvSpPr>
        <p:spPr>
          <a:xfrm>
            <a:off x="1063487" y="1133061"/>
            <a:ext cx="4005470" cy="707886"/>
          </a:xfrm>
          <a:prstGeom prst="rect">
            <a:avLst/>
          </a:prstGeom>
          <a:noFill/>
        </p:spPr>
        <p:txBody>
          <a:bodyPr wrap="square" rtlCol="0">
            <a:spAutoFit/>
          </a:bodyPr>
          <a:lstStyle/>
          <a:p>
            <a:r>
              <a:rPr lang="en-US" sz="4000" dirty="0"/>
              <a:t>Broder</a:t>
            </a:r>
            <a:r>
              <a:rPr lang="zh-CN" altLang="en-US" sz="4000" dirty="0"/>
              <a:t> </a:t>
            </a:r>
            <a:r>
              <a:rPr lang="en-US" altLang="zh-CN" sz="4000" dirty="0"/>
              <a:t>Impacts</a:t>
            </a:r>
            <a:endParaRPr lang="en-US" sz="4000" dirty="0"/>
          </a:p>
        </p:txBody>
      </p:sp>
      <p:sp>
        <p:nvSpPr>
          <p:cNvPr id="5" name="TextBox 4">
            <a:extLst>
              <a:ext uri="{FF2B5EF4-FFF2-40B4-BE49-F238E27FC236}">
                <a16:creationId xmlns:a16="http://schemas.microsoft.com/office/drawing/2014/main" id="{CA33422C-11F0-C74C-9ECE-4C1E3C03FA30}"/>
              </a:ext>
            </a:extLst>
          </p:cNvPr>
          <p:cNvSpPr txBox="1"/>
          <p:nvPr/>
        </p:nvSpPr>
        <p:spPr>
          <a:xfrm>
            <a:off x="1063487" y="2484783"/>
            <a:ext cx="7543800" cy="1569660"/>
          </a:xfrm>
          <a:prstGeom prst="rect">
            <a:avLst/>
          </a:prstGeom>
          <a:noFill/>
        </p:spPr>
        <p:txBody>
          <a:bodyPr wrap="square" rtlCol="0">
            <a:spAutoFit/>
          </a:bodyPr>
          <a:lstStyle/>
          <a:p>
            <a:r>
              <a:rPr lang="en-US" sz="2400" dirty="0"/>
              <a:t>Now my project is just a detect program</a:t>
            </a:r>
            <a:r>
              <a:rPr lang="en-US" altLang="zh-CN" sz="2400" dirty="0"/>
              <a:t>,</a:t>
            </a:r>
            <a:r>
              <a:rPr lang="zh-CN" altLang="en-US" sz="2400" dirty="0"/>
              <a:t> </a:t>
            </a:r>
            <a:r>
              <a:rPr lang="en-US" altLang="zh-CN" sz="2400" dirty="0"/>
              <a:t>If in the future it can be more perfected and used in some crowded public places for facial mask recognition,</a:t>
            </a:r>
            <a:r>
              <a:rPr lang="zh-CN" altLang="en-US" sz="2400" dirty="0"/>
              <a:t> </a:t>
            </a:r>
            <a:r>
              <a:rPr lang="en-US" altLang="zh-CN" sz="2400" dirty="0"/>
              <a:t>It will help us a lot in controlling the epidemic.</a:t>
            </a:r>
            <a:endParaRPr lang="en-US" sz="2400" dirty="0"/>
          </a:p>
        </p:txBody>
      </p:sp>
    </p:spTree>
    <p:extLst>
      <p:ext uri="{BB962C8B-B14F-4D97-AF65-F5344CB8AC3E}">
        <p14:creationId xmlns:p14="http://schemas.microsoft.com/office/powerpoint/2010/main" val="40026314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9C8DD3F-0EBE-EA43-ADC0-44D23D0A88E3}"/>
              </a:ext>
            </a:extLst>
          </p:cNvPr>
          <p:cNvSpPr txBox="1"/>
          <p:nvPr/>
        </p:nvSpPr>
        <p:spPr>
          <a:xfrm>
            <a:off x="1013791" y="1113183"/>
            <a:ext cx="5082209" cy="769441"/>
          </a:xfrm>
          <a:prstGeom prst="rect">
            <a:avLst/>
          </a:prstGeom>
          <a:noFill/>
        </p:spPr>
        <p:txBody>
          <a:bodyPr wrap="square" rtlCol="0">
            <a:spAutoFit/>
          </a:bodyPr>
          <a:lstStyle/>
          <a:p>
            <a:r>
              <a:rPr lang="en-US" sz="4400" dirty="0"/>
              <a:t>Design</a:t>
            </a:r>
            <a:r>
              <a:rPr lang="zh-CN" altLang="en-US" sz="4400" dirty="0"/>
              <a:t> </a:t>
            </a:r>
            <a:r>
              <a:rPr lang="en-US" altLang="zh-CN" sz="4400" dirty="0"/>
              <a:t>Specifications</a:t>
            </a:r>
            <a:endParaRPr lang="en-US" sz="4400" dirty="0"/>
          </a:p>
        </p:txBody>
      </p:sp>
      <p:pic>
        <p:nvPicPr>
          <p:cNvPr id="7" name="Picture 6" descr="Diagram&#10;&#10;Description automatically generated">
            <a:extLst>
              <a:ext uri="{FF2B5EF4-FFF2-40B4-BE49-F238E27FC236}">
                <a16:creationId xmlns:a16="http://schemas.microsoft.com/office/drawing/2014/main" id="{A149AE39-AD56-0842-9D43-2B7B70DF78E3}"/>
              </a:ext>
            </a:extLst>
          </p:cNvPr>
          <p:cNvPicPr>
            <a:picLocks noChangeAspect="1"/>
          </p:cNvPicPr>
          <p:nvPr/>
        </p:nvPicPr>
        <p:blipFill>
          <a:blip r:embed="rId2"/>
          <a:stretch>
            <a:fillRect/>
          </a:stretch>
        </p:blipFill>
        <p:spPr>
          <a:xfrm>
            <a:off x="114300" y="1882624"/>
            <a:ext cx="12077700" cy="3898900"/>
          </a:xfrm>
          <a:prstGeom prst="rect">
            <a:avLst/>
          </a:prstGeom>
        </p:spPr>
      </p:pic>
    </p:spTree>
    <p:extLst>
      <p:ext uri="{BB962C8B-B14F-4D97-AF65-F5344CB8AC3E}">
        <p14:creationId xmlns:p14="http://schemas.microsoft.com/office/powerpoint/2010/main" val="17286793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51A456E1-9416-5B45-A892-ED279A7CFEEB}"/>
              </a:ext>
            </a:extLst>
          </p:cNvPr>
          <p:cNvPicPr>
            <a:picLocks noChangeAspect="1"/>
          </p:cNvPicPr>
          <p:nvPr/>
        </p:nvPicPr>
        <p:blipFill>
          <a:blip r:embed="rId2"/>
          <a:stretch>
            <a:fillRect/>
          </a:stretch>
        </p:blipFill>
        <p:spPr>
          <a:xfrm>
            <a:off x="88900" y="1390650"/>
            <a:ext cx="12014200" cy="4076700"/>
          </a:xfrm>
          <a:prstGeom prst="rect">
            <a:avLst/>
          </a:prstGeom>
        </p:spPr>
      </p:pic>
    </p:spTree>
    <p:extLst>
      <p:ext uri="{BB962C8B-B14F-4D97-AF65-F5344CB8AC3E}">
        <p14:creationId xmlns:p14="http://schemas.microsoft.com/office/powerpoint/2010/main" val="1247447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A7383742-3485-7A47-A960-E479ECC81D2D}"/>
              </a:ext>
            </a:extLst>
          </p:cNvPr>
          <p:cNvPicPr>
            <a:picLocks noChangeAspect="1"/>
          </p:cNvPicPr>
          <p:nvPr/>
        </p:nvPicPr>
        <p:blipFill>
          <a:blip r:embed="rId2"/>
          <a:stretch>
            <a:fillRect/>
          </a:stretch>
        </p:blipFill>
        <p:spPr>
          <a:xfrm>
            <a:off x="120650" y="1498600"/>
            <a:ext cx="11950700" cy="3860800"/>
          </a:xfrm>
          <a:prstGeom prst="rect">
            <a:avLst/>
          </a:prstGeom>
        </p:spPr>
      </p:pic>
    </p:spTree>
    <p:extLst>
      <p:ext uri="{BB962C8B-B14F-4D97-AF65-F5344CB8AC3E}">
        <p14:creationId xmlns:p14="http://schemas.microsoft.com/office/powerpoint/2010/main" val="14503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910A36C-7CF9-3647-B814-0DDA2705F9E5}"/>
              </a:ext>
            </a:extLst>
          </p:cNvPr>
          <p:cNvSpPr txBox="1"/>
          <p:nvPr/>
        </p:nvSpPr>
        <p:spPr>
          <a:xfrm>
            <a:off x="1123122" y="1162878"/>
            <a:ext cx="5903843" cy="707886"/>
          </a:xfrm>
          <a:prstGeom prst="rect">
            <a:avLst/>
          </a:prstGeom>
          <a:noFill/>
        </p:spPr>
        <p:txBody>
          <a:bodyPr wrap="square" rtlCol="0">
            <a:spAutoFit/>
          </a:bodyPr>
          <a:lstStyle/>
          <a:p>
            <a:r>
              <a:rPr lang="en-US" altLang="zh-CN" sz="4000" dirty="0"/>
              <a:t>Technologies</a:t>
            </a:r>
            <a:endParaRPr lang="en-US" sz="4000" dirty="0"/>
          </a:p>
        </p:txBody>
      </p:sp>
      <p:sp>
        <p:nvSpPr>
          <p:cNvPr id="5" name="TextBox 4">
            <a:extLst>
              <a:ext uri="{FF2B5EF4-FFF2-40B4-BE49-F238E27FC236}">
                <a16:creationId xmlns:a16="http://schemas.microsoft.com/office/drawing/2014/main" id="{62DD880F-2686-C24B-B1D0-28DB925F8FB6}"/>
              </a:ext>
            </a:extLst>
          </p:cNvPr>
          <p:cNvSpPr txBox="1"/>
          <p:nvPr/>
        </p:nvSpPr>
        <p:spPr>
          <a:xfrm>
            <a:off x="1123122" y="2574235"/>
            <a:ext cx="7653130" cy="2677656"/>
          </a:xfrm>
          <a:prstGeom prst="rect">
            <a:avLst/>
          </a:prstGeom>
          <a:noFill/>
        </p:spPr>
        <p:txBody>
          <a:bodyPr wrap="square" rtlCol="0">
            <a:spAutoFit/>
          </a:bodyPr>
          <a:lstStyle/>
          <a:p>
            <a:r>
              <a:rPr lang="en-US" altLang="zh-CN" sz="2400" dirty="0"/>
              <a:t>In</a:t>
            </a:r>
            <a:r>
              <a:rPr lang="zh-CN" altLang="en-US" sz="2400" dirty="0"/>
              <a:t> </a:t>
            </a:r>
            <a:r>
              <a:rPr lang="en-US" altLang="zh-CN" sz="2400" dirty="0"/>
              <a:t>this</a:t>
            </a:r>
            <a:r>
              <a:rPr lang="zh-CN" altLang="en-US" sz="2400" dirty="0"/>
              <a:t> </a:t>
            </a:r>
            <a:r>
              <a:rPr lang="en-US" altLang="zh-CN" sz="2400" dirty="0"/>
              <a:t>project</a:t>
            </a:r>
            <a:r>
              <a:rPr lang="zh-CN" altLang="en-US" sz="2400" dirty="0"/>
              <a:t> </a:t>
            </a:r>
            <a:r>
              <a:rPr lang="en-US" altLang="zh-CN" sz="2400" dirty="0"/>
              <a:t>I</a:t>
            </a:r>
            <a:r>
              <a:rPr lang="zh-CN" altLang="en-US" sz="2400" dirty="0"/>
              <a:t> </a:t>
            </a:r>
            <a:r>
              <a:rPr lang="en-US" altLang="zh-CN" sz="2400" dirty="0"/>
              <a:t>used</a:t>
            </a:r>
            <a:r>
              <a:rPr lang="zh-CN" altLang="en-US" sz="2400" dirty="0"/>
              <a:t> </a:t>
            </a:r>
            <a:r>
              <a:rPr lang="en-US" altLang="zh-CN" sz="2400" dirty="0" err="1"/>
              <a:t>Tensorflow</a:t>
            </a:r>
            <a:r>
              <a:rPr lang="zh-CN" altLang="en-US" sz="2400" dirty="0"/>
              <a:t> </a:t>
            </a:r>
            <a:r>
              <a:rPr lang="en-US" altLang="zh-CN" sz="2400" dirty="0"/>
              <a:t>to</a:t>
            </a:r>
            <a:r>
              <a:rPr lang="zh-CN" altLang="en-US" sz="2400" dirty="0"/>
              <a:t> </a:t>
            </a:r>
            <a:r>
              <a:rPr lang="en-US" altLang="zh-CN" sz="2400" dirty="0"/>
              <a:t>apply</a:t>
            </a:r>
            <a:r>
              <a:rPr lang="zh-CN" altLang="en-US" sz="2400" dirty="0"/>
              <a:t> </a:t>
            </a:r>
            <a:r>
              <a:rPr lang="en-US" altLang="zh-CN" sz="2400" dirty="0"/>
              <a:t>MobileNetV2 network</a:t>
            </a:r>
            <a:r>
              <a:rPr lang="zh-CN" altLang="en-US" sz="2400" dirty="0"/>
              <a:t> </a:t>
            </a:r>
            <a:r>
              <a:rPr lang="en-US" altLang="zh-CN" sz="2400" dirty="0"/>
              <a:t>to</a:t>
            </a:r>
            <a:r>
              <a:rPr lang="zh-CN" altLang="en-US" sz="2400" dirty="0"/>
              <a:t> </a:t>
            </a:r>
            <a:r>
              <a:rPr lang="en-US" altLang="zh-CN" sz="2400" dirty="0"/>
              <a:t>train</a:t>
            </a:r>
            <a:r>
              <a:rPr lang="zh-CN" altLang="en-US" sz="2400" dirty="0"/>
              <a:t> </a:t>
            </a:r>
            <a:r>
              <a:rPr lang="en-US" altLang="zh-CN" sz="2400" dirty="0"/>
              <a:t>the</a:t>
            </a:r>
            <a:r>
              <a:rPr lang="zh-CN" altLang="en-US" sz="2400" dirty="0"/>
              <a:t> </a:t>
            </a:r>
            <a:r>
              <a:rPr lang="en-US" altLang="zh-CN" sz="2400" dirty="0"/>
              <a:t>model</a:t>
            </a:r>
            <a:r>
              <a:rPr lang="zh-CN" altLang="en-US" sz="2400" dirty="0"/>
              <a:t> </a:t>
            </a:r>
            <a:r>
              <a:rPr lang="en-US" altLang="zh-CN" sz="2400" dirty="0"/>
              <a:t>and</a:t>
            </a:r>
            <a:r>
              <a:rPr lang="zh-CN" altLang="en-US" sz="2400" dirty="0"/>
              <a:t> </a:t>
            </a:r>
            <a:r>
              <a:rPr lang="en-US" altLang="zh-CN" sz="2400" dirty="0"/>
              <a:t>predict</a:t>
            </a:r>
            <a:r>
              <a:rPr lang="zh-CN" altLang="en-US" sz="2400" dirty="0"/>
              <a:t> </a:t>
            </a:r>
            <a:r>
              <a:rPr lang="en-US" altLang="zh-CN" sz="2400" dirty="0"/>
              <a:t>the</a:t>
            </a:r>
            <a:r>
              <a:rPr lang="zh-CN" altLang="en-US" sz="2400" dirty="0"/>
              <a:t> </a:t>
            </a:r>
            <a:r>
              <a:rPr lang="en-US" altLang="zh-CN" sz="2400" dirty="0"/>
              <a:t>result</a:t>
            </a:r>
            <a:r>
              <a:rPr lang="zh-CN" altLang="en-US" sz="2400" dirty="0"/>
              <a:t> </a:t>
            </a:r>
            <a:r>
              <a:rPr lang="en-US" altLang="zh-CN" sz="2400" dirty="0"/>
              <a:t>then</a:t>
            </a:r>
            <a:r>
              <a:rPr lang="zh-CN" altLang="en-US" sz="2400" dirty="0"/>
              <a:t> </a:t>
            </a:r>
            <a:r>
              <a:rPr lang="en-US" altLang="zh-CN" sz="2400" dirty="0"/>
              <a:t>plot the training loss and accuracy.</a:t>
            </a:r>
          </a:p>
          <a:p>
            <a:endParaRPr lang="en-US" sz="2400" dirty="0"/>
          </a:p>
          <a:p>
            <a:r>
              <a:rPr lang="en-US" altLang="zh-CN" sz="2400" dirty="0"/>
              <a:t>Then</a:t>
            </a:r>
            <a:r>
              <a:rPr lang="zh-CN" altLang="en-US" sz="2400" dirty="0"/>
              <a:t> </a:t>
            </a:r>
            <a:r>
              <a:rPr lang="en-US" altLang="zh-CN" sz="2400" dirty="0"/>
              <a:t>I</a:t>
            </a:r>
            <a:r>
              <a:rPr lang="zh-CN" altLang="en-US" sz="2400" dirty="0"/>
              <a:t> </a:t>
            </a:r>
            <a:r>
              <a:rPr lang="en-US" altLang="zh-CN" sz="2400" dirty="0"/>
              <a:t>use</a:t>
            </a:r>
            <a:r>
              <a:rPr lang="zh-CN" altLang="en-US" sz="2400" dirty="0"/>
              <a:t> </a:t>
            </a:r>
            <a:r>
              <a:rPr lang="en-US" altLang="zh-CN" sz="2400" dirty="0"/>
              <a:t>OpenCV</a:t>
            </a:r>
            <a:r>
              <a:rPr lang="zh-CN" altLang="en-US" sz="2400" dirty="0"/>
              <a:t> </a:t>
            </a:r>
            <a:r>
              <a:rPr lang="en-US" altLang="zh-CN" sz="2400" dirty="0"/>
              <a:t>to</a:t>
            </a:r>
            <a:r>
              <a:rPr lang="zh-CN" altLang="en-US" sz="2400" dirty="0"/>
              <a:t> </a:t>
            </a:r>
            <a:r>
              <a:rPr lang="en-US" altLang="zh-CN" sz="2400" dirty="0"/>
              <a:t>read</a:t>
            </a:r>
            <a:r>
              <a:rPr lang="zh-CN" altLang="en-US" sz="2400" dirty="0"/>
              <a:t> </a:t>
            </a:r>
            <a:r>
              <a:rPr lang="en-US" altLang="zh-CN" sz="2400" dirty="0"/>
              <a:t>image</a:t>
            </a:r>
            <a:r>
              <a:rPr lang="zh-CN" altLang="en-US" sz="2400" dirty="0"/>
              <a:t> </a:t>
            </a:r>
            <a:r>
              <a:rPr lang="en-US" altLang="zh-CN" sz="2400" dirty="0"/>
              <a:t>and</a:t>
            </a:r>
            <a:r>
              <a:rPr lang="zh-CN" altLang="en-US" sz="2400" dirty="0"/>
              <a:t> </a:t>
            </a:r>
            <a:r>
              <a:rPr lang="en-US" altLang="zh-CN" sz="2400" dirty="0"/>
              <a:t>detect</a:t>
            </a:r>
            <a:r>
              <a:rPr lang="zh-CN" altLang="en-US" sz="2400" dirty="0"/>
              <a:t> </a:t>
            </a:r>
            <a:r>
              <a:rPr lang="en-US" altLang="zh-CN" sz="2400" dirty="0"/>
              <a:t>the</a:t>
            </a:r>
            <a:r>
              <a:rPr lang="zh-CN" altLang="en-US" sz="2400" dirty="0"/>
              <a:t> </a:t>
            </a:r>
            <a:r>
              <a:rPr lang="en-US" altLang="zh-CN" sz="2400" dirty="0"/>
              <a:t>object.</a:t>
            </a:r>
          </a:p>
          <a:p>
            <a:endParaRPr lang="en-US" sz="2400" dirty="0"/>
          </a:p>
          <a:p>
            <a:r>
              <a:rPr lang="en-US" altLang="zh-CN" sz="2400" dirty="0"/>
              <a:t>More</a:t>
            </a:r>
            <a:r>
              <a:rPr lang="zh-CN" altLang="en-US" sz="2400" dirty="0"/>
              <a:t> </a:t>
            </a:r>
            <a:r>
              <a:rPr lang="en-US" altLang="zh-CN" sz="2400" dirty="0"/>
              <a:t>information</a:t>
            </a:r>
            <a:r>
              <a:rPr lang="zh-CN" altLang="en-US" sz="2400" dirty="0"/>
              <a:t> </a:t>
            </a:r>
            <a:r>
              <a:rPr lang="en-US" altLang="zh-CN" sz="2400" dirty="0"/>
              <a:t>about</a:t>
            </a:r>
            <a:r>
              <a:rPr lang="zh-CN" altLang="en-US" sz="2400" dirty="0"/>
              <a:t> </a:t>
            </a:r>
            <a:r>
              <a:rPr lang="en-US" altLang="zh-CN" sz="2400" dirty="0"/>
              <a:t>technologies</a:t>
            </a:r>
            <a:r>
              <a:rPr lang="zh-CN" altLang="en-US" sz="2400" dirty="0"/>
              <a:t> </a:t>
            </a:r>
            <a:r>
              <a:rPr lang="en-US" altLang="zh-CN" sz="2400" dirty="0"/>
              <a:t>can</a:t>
            </a:r>
            <a:r>
              <a:rPr lang="zh-CN" altLang="en-US" sz="2400" dirty="0"/>
              <a:t> </a:t>
            </a:r>
            <a:r>
              <a:rPr lang="en-US" altLang="zh-CN" sz="2400" dirty="0"/>
              <a:t>browse</a:t>
            </a:r>
            <a:r>
              <a:rPr lang="zh-CN" altLang="en-US" sz="2400" dirty="0"/>
              <a:t> </a:t>
            </a:r>
            <a:r>
              <a:rPr lang="en-US" altLang="zh-CN" sz="2400" dirty="0"/>
              <a:t>my</a:t>
            </a:r>
            <a:r>
              <a:rPr lang="zh-CN" altLang="en-US" sz="2400" dirty="0"/>
              <a:t> </a:t>
            </a:r>
            <a:r>
              <a:rPr lang="en-US" altLang="zh-CN" sz="2400" dirty="0" err="1"/>
              <a:t>Github</a:t>
            </a:r>
            <a:r>
              <a:rPr lang="en-US" altLang="zh-CN" sz="2400" dirty="0"/>
              <a:t>.</a:t>
            </a:r>
            <a:endParaRPr lang="en-US" sz="2400" dirty="0"/>
          </a:p>
        </p:txBody>
      </p:sp>
    </p:spTree>
    <p:extLst>
      <p:ext uri="{BB962C8B-B14F-4D97-AF65-F5344CB8AC3E}">
        <p14:creationId xmlns:p14="http://schemas.microsoft.com/office/powerpoint/2010/main" val="2426745084"/>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8077</TotalTime>
  <Words>273</Words>
  <Application>Microsoft Macintosh PowerPoint</Application>
  <PresentationFormat>Widescreen</PresentationFormat>
  <Paragraphs>22</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Tw Cen MT</vt:lpstr>
      <vt:lpstr>Droplet</vt:lpstr>
      <vt:lpstr>Face MASK DEtector </vt:lpstr>
      <vt:lpstr>Team Member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Lays </dc:title>
  <dc:creator>layljl0615@gmail.com</dc:creator>
  <cp:lastModifiedBy>Layljl0615@gmail.com</cp:lastModifiedBy>
  <cp:revision>12</cp:revision>
  <dcterms:created xsi:type="dcterms:W3CDTF">2020-10-29T09:34:34Z</dcterms:created>
  <dcterms:modified xsi:type="dcterms:W3CDTF">2021-03-18T08:35:32Z</dcterms:modified>
</cp:coreProperties>
</file>

<file path=docProps/thumbnail.jpeg>
</file>